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60" r:id="rId5"/>
    <p:sldId id="259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19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 Hartmann-Piraudeau" userId="22a00e41ea537841" providerId="LiveId" clId="{B6E30B0B-5B23-4CB6-AD22-A48B6573248E}"/>
    <pc:docChg chg="custSel modSld">
      <pc:chgData name="Andrea Hartmann-Piraudeau" userId="22a00e41ea537841" providerId="LiveId" clId="{B6E30B0B-5B23-4CB6-AD22-A48B6573248E}" dt="2024-07-15T09:04:01.032" v="115" actId="20577"/>
      <pc:docMkLst>
        <pc:docMk/>
      </pc:docMkLst>
      <pc:sldChg chg="modSp mod">
        <pc:chgData name="Andrea Hartmann-Piraudeau" userId="22a00e41ea537841" providerId="LiveId" clId="{B6E30B0B-5B23-4CB6-AD22-A48B6573248E}" dt="2024-07-15T09:02:59.645" v="70" actId="27636"/>
        <pc:sldMkLst>
          <pc:docMk/>
          <pc:sldMk cId="0" sldId="257"/>
        </pc:sldMkLst>
        <pc:spChg chg="mod">
          <ac:chgData name="Andrea Hartmann-Piraudeau" userId="22a00e41ea537841" providerId="LiveId" clId="{B6E30B0B-5B23-4CB6-AD22-A48B6573248E}" dt="2024-07-15T09:02:59.645" v="70" actId="27636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Andrea Hartmann-Piraudeau" userId="22a00e41ea537841" providerId="LiveId" clId="{B6E30B0B-5B23-4CB6-AD22-A48B6573248E}" dt="2024-07-15T09:02:19.372" v="26" actId="20577"/>
        <pc:sldMkLst>
          <pc:docMk/>
          <pc:sldMk cId="0" sldId="258"/>
        </pc:sldMkLst>
        <pc:spChg chg="mod">
          <ac:chgData name="Andrea Hartmann-Piraudeau" userId="22a00e41ea537841" providerId="LiveId" clId="{B6E30B0B-5B23-4CB6-AD22-A48B6573248E}" dt="2024-07-15T09:02:19.372" v="26" actId="20577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Andrea Hartmann-Piraudeau" userId="22a00e41ea537841" providerId="LiveId" clId="{B6E30B0B-5B23-4CB6-AD22-A48B6573248E}" dt="2024-07-15T09:04:01.032" v="115" actId="20577"/>
        <pc:sldMkLst>
          <pc:docMk/>
          <pc:sldMk cId="0" sldId="259"/>
        </pc:sldMkLst>
        <pc:spChg chg="mod">
          <ac:chgData name="Andrea Hartmann-Piraudeau" userId="22a00e41ea537841" providerId="LiveId" clId="{B6E30B0B-5B23-4CB6-AD22-A48B6573248E}" dt="2024-07-15T09:04:01.032" v="115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Andrea Hartmann-Piraudeau" userId="22a00e41ea537841" providerId="LiveId" clId="{B6E30B0B-5B23-4CB6-AD22-A48B6573248E}" dt="2024-07-15T09:03:13.462" v="71" actId="20577"/>
        <pc:sldMkLst>
          <pc:docMk/>
          <pc:sldMk cId="0" sldId="260"/>
        </pc:sldMkLst>
        <pc:spChg chg="mod">
          <ac:chgData name="Andrea Hartmann-Piraudeau" userId="22a00e41ea537841" providerId="LiveId" clId="{B6E30B0B-5B23-4CB6-AD22-A48B6573248E}" dt="2024-07-15T09:03:13.462" v="71" actId="20577"/>
          <ac:spMkLst>
            <pc:docMk/>
            <pc:sldMk cId="0" sldId="260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53397"/>
            <a:ext cx="7886700" cy="1273233"/>
          </a:xfrm>
        </p:spPr>
        <p:txBody>
          <a:bodyPr>
            <a:normAutofit/>
          </a:bodyPr>
          <a:lstStyle/>
          <a:p>
            <a:r>
              <a:rPr lang="de-DE" sz="3500"/>
              <a:t>Was ist ein Konflikt und was sind die Folgen von Konflikten am Arbeitsplatz?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78024"/>
            <a:ext cx="7886700" cy="3694176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de-DE" sz="1500"/>
              <a:t>Definition von Konflikten: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/>
              <a:t>- Unterschiedliche Interessen, Ziele oder Werte prallen aufeinander.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/>
              <a:t>- Konfliktarten: Sachkonflikte, Strukturkonflikte, Beziehungskonflikte, Wertekonflikte.</a:t>
            </a:r>
          </a:p>
          <a:p>
            <a:pPr marL="0" indent="0">
              <a:lnSpc>
                <a:spcPct val="90000"/>
              </a:lnSpc>
              <a:buNone/>
            </a:pPr>
            <a:endParaRPr lang="de-DE" sz="1500"/>
          </a:p>
          <a:p>
            <a:pPr marL="0" indent="0">
              <a:lnSpc>
                <a:spcPct val="90000"/>
              </a:lnSpc>
              <a:buNone/>
            </a:pPr>
            <a:r>
              <a:rPr lang="de-DE" sz="1500"/>
              <a:t>Arten von Konflikten: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/>
              <a:t>- Konstruktive Konflikte: Können zur Innovation führen und positive Veränderungen anstoßen.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/>
              <a:t>- Destruktive Konflikte: Besonders kritisch für Forschungseinrichtungen, da sie Innovation verhindern und das Arbeitsklima negativ beeinflussen.</a:t>
            </a:r>
          </a:p>
          <a:p>
            <a:pPr marL="0" indent="0">
              <a:lnSpc>
                <a:spcPct val="90000"/>
              </a:lnSpc>
              <a:buNone/>
            </a:pPr>
            <a:endParaRPr lang="de-DE" sz="1500"/>
          </a:p>
          <a:p>
            <a:pPr marL="0" indent="0">
              <a:lnSpc>
                <a:spcPct val="90000"/>
              </a:lnSpc>
              <a:buNone/>
            </a:pPr>
            <a:r>
              <a:rPr lang="de-DE" sz="1500"/>
              <a:t>Dynamiken von Konflikten: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/>
              <a:t>1) Eskalation: Wenn Konflikte nicht geklärt werden, eskalieren sie in der Regel weiter und beruhigen sich nicht von selbst.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/>
              <a:t>2) Konflikte ziehen Kreise: Sie beeinflussen immer mehr Menschen und können ganze Teams beeinträchtigen und nach außen dringen.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C74896-C4A3-3024-A8EB-637304831A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3369" y="6313917"/>
            <a:ext cx="1686513" cy="4023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53397"/>
            <a:ext cx="7886700" cy="1273233"/>
          </a:xfrm>
        </p:spPr>
        <p:txBody>
          <a:bodyPr>
            <a:normAutofit/>
          </a:bodyPr>
          <a:lstStyle/>
          <a:p>
            <a:r>
              <a:rPr lang="de-DE" sz="3500"/>
              <a:t>Folgen von Konflikten am Arbeitsplatz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78024"/>
            <a:ext cx="7886700" cy="3694176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Folgen von Konflikten am Arbeitsplatz: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Verminderte Produktivität und Effizienz.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Höhere Fehlzeiten und Krankheitsraten.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Hohe Konfliktkosten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Schlechtes Arbeitsklima und Mitarbeiterzufriedenheit.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Erhöhte Fluktuation und Rekrutierungskosten.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Mitarbeitende sind weniger innovativ oder teilen ihre Innovationen nicht mit der Organisation.</a:t>
            </a:r>
          </a:p>
          <a:p>
            <a:pPr marL="0" indent="0">
              <a:lnSpc>
                <a:spcPct val="90000"/>
              </a:lnSpc>
              <a:buNone/>
            </a:pPr>
            <a:endParaRPr lang="de-DE" sz="1500" dirty="0"/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Studien: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  - Acas-Studie: Konflikte kosten britische Unternehmen jährlich etwa 28,5 Milliarden Pfund. (</a:t>
            </a:r>
            <a:r>
              <a:rPr lang="de-DE" sz="1500" dirty="0" err="1"/>
              <a:t>Link:https</a:t>
            </a:r>
            <a:r>
              <a:rPr lang="de-DE" sz="1500" dirty="0"/>
              <a:t>://www.acas.org.uk/research-and-commentary/estimating-the-costs-of-workplace-conflict/report)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  - KPMG-Konfliktkostenstudie: Konflikte verursachen erhebliche direkte und indirekte Kosten. (</a:t>
            </a:r>
            <a:r>
              <a:rPr lang="de-DE" sz="1500" dirty="0" err="1"/>
              <a:t>Link:https</a:t>
            </a:r>
            <a:r>
              <a:rPr lang="de-DE" sz="1500" dirty="0"/>
              <a:t>://web.archive.org/web/20120415231142/http://www.kpmg.de/Presse/14276.htm)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ABBE9B-8556-C666-A070-AC5E0A7965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3369" y="6313917"/>
            <a:ext cx="1686513" cy="40236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53397"/>
            <a:ext cx="7886700" cy="1273233"/>
          </a:xfrm>
        </p:spPr>
        <p:txBody>
          <a:bodyPr>
            <a:normAutofit/>
          </a:bodyPr>
          <a:lstStyle/>
          <a:p>
            <a:r>
              <a:rPr lang="en-GB" sz="3500"/>
              <a:t>Konflikte durch Mediation lösen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78024"/>
            <a:ext cx="7886700" cy="369417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Warum ist Mediation sinnvoll bei der Lösung von Konflikten am Arbeitsplatz?</a:t>
            </a:r>
          </a:p>
          <a:p>
            <a:pPr marL="0" indent="0">
              <a:lnSpc>
                <a:spcPct val="90000"/>
              </a:lnSpc>
              <a:buNone/>
            </a:pPr>
            <a:endParaRPr lang="de-DE" sz="1500" dirty="0"/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Vorteile der Mediation: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Selbstbestimmtheit und Vertraulichkeit.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Fördert konstruktive Kommunikation und Vertrauen.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Effiziente und nachhaltige Lösung.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Zeitnahe Bearbeitung und Klärung.</a:t>
            </a:r>
          </a:p>
          <a:p>
            <a:pPr marL="0" indent="0">
              <a:lnSpc>
                <a:spcPct val="90000"/>
              </a:lnSpc>
              <a:buNone/>
            </a:pPr>
            <a:endParaRPr lang="de-DE" sz="1500" dirty="0"/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Gesundheitliche Vorteile: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Reduzierung von Stress und psychischen Belastungen für Mitarbeitende und Führungskräfte.</a:t>
            </a:r>
          </a:p>
          <a:p>
            <a:pPr marL="0" indent="0">
              <a:lnSpc>
                <a:spcPct val="90000"/>
              </a:lnSpc>
              <a:buNone/>
            </a:pPr>
            <a:endParaRPr lang="de-DE" sz="1500" dirty="0"/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Positive Effekte: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Besseres Arbeitsklima und höhere Mitarbeiterzufriedenheit.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Geringere Konfliktkosten und schnellere Konfliktlösung.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Interne Statistik Erfolgsquote Arbeitsplatzmediation Consensus (93% die 100 letzten Fälle).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424D09-5EA7-14F1-05DC-4BDDE74BE4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3369" y="6313917"/>
            <a:ext cx="1686513" cy="40236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Freeform: Shape 22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53397"/>
            <a:ext cx="7886700" cy="1273233"/>
          </a:xfrm>
        </p:spPr>
        <p:txBody>
          <a:bodyPr>
            <a:normAutofit/>
          </a:bodyPr>
          <a:lstStyle/>
          <a:p>
            <a:r>
              <a:rPr lang="de-DE" sz="3500" dirty="0"/>
              <a:t>Warum ist es gut, Mediation für Mitarbeitende anzubieten?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78024"/>
            <a:ext cx="7886700" cy="3694176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de-DE" sz="1300" b="1" dirty="0"/>
              <a:t>Vorteile für Mitarbeitende: Förderung der psychischen Gesundheit:</a:t>
            </a:r>
            <a:r>
              <a:rPr lang="de-DE" sz="1300" dirty="0"/>
              <a:t> Mediation hilft, Stress abzubauen und psychische Belastungen zu reduzieren, was zu einer insgesamt besseren psychischen Gesundheit führt.</a:t>
            </a:r>
          </a:p>
          <a:p>
            <a:pPr marL="0" indent="0">
              <a:lnSpc>
                <a:spcPct val="90000"/>
              </a:lnSpc>
              <a:buNone/>
            </a:pPr>
            <a:endParaRPr lang="de-DE" sz="1300" dirty="0"/>
          </a:p>
          <a:p>
            <a:pPr marL="0" indent="0">
              <a:lnSpc>
                <a:spcPct val="90000"/>
              </a:lnSpc>
              <a:buNone/>
            </a:pPr>
            <a:r>
              <a:rPr lang="de-DE" sz="1300" b="1" dirty="0"/>
              <a:t>Beitrag zu ESG (Environmental, </a:t>
            </a:r>
            <a:r>
              <a:rPr lang="de-DE" sz="1300" b="1" dirty="0" err="1"/>
              <a:t>Social</a:t>
            </a:r>
            <a:r>
              <a:rPr lang="de-DE" sz="1300" b="1" dirty="0"/>
              <a:t>, and </a:t>
            </a:r>
            <a:r>
              <a:rPr lang="de-DE" sz="1300" b="1" dirty="0" err="1"/>
              <a:t>Governance</a:t>
            </a:r>
            <a:r>
              <a:rPr lang="de-DE" sz="1300" b="1" dirty="0"/>
              <a:t>) Zielen:</a:t>
            </a:r>
            <a:r>
              <a:rPr lang="de-DE" sz="1300" dirty="0"/>
              <a:t> Mediation unterstützt soziale und </a:t>
            </a:r>
            <a:r>
              <a:rPr lang="de-DE" sz="1300" dirty="0" err="1"/>
              <a:t>governance</a:t>
            </a:r>
            <a:r>
              <a:rPr lang="de-DE" sz="1300" dirty="0"/>
              <a:t>-bezogene Aspekte, indem sie eine faire und respektvolle Konfliktlösung fördert.</a:t>
            </a:r>
          </a:p>
          <a:p>
            <a:pPr marL="0" indent="0">
              <a:lnSpc>
                <a:spcPct val="90000"/>
              </a:lnSpc>
              <a:buNone/>
            </a:pPr>
            <a:endParaRPr lang="de-DE" sz="1300" dirty="0"/>
          </a:p>
          <a:p>
            <a:pPr marL="0" indent="0">
              <a:lnSpc>
                <a:spcPct val="90000"/>
              </a:lnSpc>
              <a:buNone/>
            </a:pPr>
            <a:r>
              <a:rPr lang="de-DE" sz="1300" b="1" dirty="0"/>
              <a:t>Moderner und fortschrittlicher Ansatz zur Konfliktlösung:</a:t>
            </a:r>
            <a:r>
              <a:rPr lang="de-DE" sz="1300" dirty="0"/>
              <a:t> Mediation ist eine zeitgemäße Methode, die moderne Arbeitskulturen und die Bedürfnisse der heutigen Belegschaft berücksichtigt.</a:t>
            </a:r>
          </a:p>
          <a:p>
            <a:pPr marL="0" indent="0">
              <a:lnSpc>
                <a:spcPct val="90000"/>
              </a:lnSpc>
              <a:buNone/>
            </a:pPr>
            <a:endParaRPr lang="de-DE" sz="1300" dirty="0"/>
          </a:p>
          <a:p>
            <a:pPr marL="0" indent="0">
              <a:lnSpc>
                <a:spcPct val="90000"/>
              </a:lnSpc>
              <a:buNone/>
            </a:pPr>
            <a:r>
              <a:rPr lang="de-DE" sz="1300" b="1" dirty="0"/>
              <a:t>Verbesserung der Organisationskultur:</a:t>
            </a:r>
            <a:r>
              <a:rPr lang="de-DE" sz="1300" dirty="0"/>
              <a:t> Durch die Förderung einer offenen und respektvollen Kommunikation trägt Mediation zur Schaffung einer positiven und kooperativen Unternehmenskultur bei.</a:t>
            </a:r>
          </a:p>
          <a:p>
            <a:pPr marL="0" indent="0">
              <a:lnSpc>
                <a:spcPct val="90000"/>
              </a:lnSpc>
              <a:buNone/>
            </a:pPr>
            <a:endParaRPr lang="de-DE" sz="1300" dirty="0"/>
          </a:p>
          <a:p>
            <a:pPr marL="0" indent="0">
              <a:lnSpc>
                <a:spcPct val="90000"/>
              </a:lnSpc>
              <a:buNone/>
            </a:pPr>
            <a:r>
              <a:rPr lang="de-DE" sz="1300" b="1" dirty="0"/>
              <a:t>Erhöhung der Mitarbeiterzufriedenheit und -bindung:</a:t>
            </a:r>
            <a:r>
              <a:rPr lang="de-DE" sz="1300" dirty="0"/>
              <a:t> Mitarbeitende, die wissen, dass ihre Konflikte fair und effektiv gelöst werden können, sind zufriedener und bleiben dem Unternehmen länger treu.</a:t>
            </a:r>
          </a:p>
          <a:p>
            <a:pPr marL="0" indent="0">
              <a:lnSpc>
                <a:spcPct val="90000"/>
              </a:lnSpc>
              <a:buNone/>
            </a:pPr>
            <a:endParaRPr lang="de-DE" sz="13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3A536A-3D80-25C8-D336-92D0A7AC12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3369" y="6313917"/>
            <a:ext cx="1686513" cy="40236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53397"/>
            <a:ext cx="7886700" cy="1273233"/>
          </a:xfrm>
        </p:spPr>
        <p:txBody>
          <a:bodyPr>
            <a:normAutofit/>
          </a:bodyPr>
          <a:lstStyle/>
          <a:p>
            <a:r>
              <a:rPr lang="en-GB" sz="3500"/>
              <a:t>Rahmenvertrag und Vorteile dessen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78024"/>
            <a:ext cx="7886700" cy="369417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Zweck des Rahmenvertrags: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Zugang zu erfahrenen Mediator*innen.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Einheitliche und professionelle Konfliktlösungsstrategien.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/>
              <a:t>- Nachhaltiges </a:t>
            </a:r>
            <a:r>
              <a:rPr lang="de-DE" sz="1500" dirty="0"/>
              <a:t>Verfahren.</a:t>
            </a:r>
          </a:p>
          <a:p>
            <a:pPr marL="0" indent="0">
              <a:lnSpc>
                <a:spcPct val="90000"/>
              </a:lnSpc>
              <a:buNone/>
            </a:pPr>
            <a:endParaRPr lang="de-DE" sz="1500" dirty="0"/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Vorteile des Rahmenvertrags: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Bereits verhandelte günstige Preise.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Einfache und schnelle Inanspruchnahme der Mediationsdienste.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Laufende Evaluation der Prozessqualität und Erfolgsquote.</a:t>
            </a:r>
          </a:p>
          <a:p>
            <a:pPr marL="0" indent="0">
              <a:lnSpc>
                <a:spcPct val="90000"/>
              </a:lnSpc>
              <a:buNone/>
            </a:pPr>
            <a:endParaRPr lang="de-DE" sz="1500" dirty="0"/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Nutzen für die Organisation: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Verbesserung des Arbeitsklimas.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Erhöhung der Mitarbeiterbindung und -zufriedenheit.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Reduktion der Konfliktkosten und rechtlicher Risiken.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de-DE" sz="1500" dirty="0"/>
              <a:t>- Positive Außenwirkung und Imageförderung.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53DF84-5C3A-F25B-9F31-C1EBF78649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3369" y="6313917"/>
            <a:ext cx="1686513" cy="40236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53397"/>
            <a:ext cx="7886700" cy="127323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de-DE" sz="3000"/>
              <a:t>Vorgehen – Wie kann Mediation flächendeckend und niederschwellig eingeführt werden?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78024"/>
            <a:ext cx="7886700" cy="36941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900"/>
              <a:t>Einführung der Mediation:</a:t>
            </a:r>
          </a:p>
          <a:p>
            <a:pPr marL="0" indent="0">
              <a:buNone/>
            </a:pPr>
            <a:r>
              <a:rPr lang="de-DE" sz="1900"/>
              <a:t>- Ansprechpartner und Kontaktstellen im Haus definieren.</a:t>
            </a:r>
          </a:p>
          <a:p>
            <a:pPr marL="0" indent="0">
              <a:buNone/>
            </a:pPr>
            <a:r>
              <a:rPr lang="de-DE" sz="1900"/>
              <a:t>- Verweis auf den Flyer mit detaillierten Informationen.</a:t>
            </a:r>
          </a:p>
          <a:p>
            <a:pPr marL="0" indent="0">
              <a:buNone/>
            </a:pPr>
            <a:r>
              <a:rPr lang="de-DE" sz="1900"/>
              <a:t>- Bereitstellung des Videos über Mediation zur Aufklärung im Intranet.</a:t>
            </a:r>
          </a:p>
          <a:p>
            <a:pPr marL="0" indent="0">
              <a:buNone/>
            </a:pPr>
            <a:r>
              <a:rPr lang="de-DE" sz="1900"/>
              <a:t>- Nutzung weiterer Informationskanäle (Newsletter, Workshops, interne Kommunikation).</a:t>
            </a:r>
          </a:p>
          <a:p>
            <a:pPr marL="0" indent="0">
              <a:buNone/>
            </a:pPr>
            <a:r>
              <a:rPr lang="de-DE" sz="1900"/>
              <a:t>- Commitment der Hausspitze zur Unterstützung der Mediation.</a:t>
            </a:r>
          </a:p>
          <a:p>
            <a:pPr marL="0" indent="0">
              <a:buNone/>
            </a:pPr>
            <a:r>
              <a:rPr lang="de-DE" sz="1900"/>
              <a:t>- Förderung einer offenen und konstruktiven Unternehmenskultur.</a:t>
            </a:r>
          </a:p>
          <a:p>
            <a:pPr marL="0" indent="0">
              <a:buNone/>
            </a:pPr>
            <a:r>
              <a:rPr lang="de-DE" sz="1900"/>
              <a:t>- Evtl. Bereitstellung eines Budgets für Konfliktklärung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05A52A-36BF-6FD2-8D04-8B9238E9FB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3369" y="6313917"/>
            <a:ext cx="1686513" cy="4023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enutzerdefiniert 1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1E5F9F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651</Words>
  <Application>Microsoft Office PowerPoint</Application>
  <PresentationFormat>On-screen Show (4:3)</PresentationFormat>
  <Paragraphs>75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Was ist ein Konflikt und was sind die Folgen von Konflikten am Arbeitsplatz?</vt:lpstr>
      <vt:lpstr>Folgen von Konflikten am Arbeitsplatz</vt:lpstr>
      <vt:lpstr>Konflikte durch Mediation lösen</vt:lpstr>
      <vt:lpstr>Warum ist es gut, Mediation für Mitarbeitende anzubieten?</vt:lpstr>
      <vt:lpstr>Rahmenvertrag und Vorteile dessen</vt:lpstr>
      <vt:lpstr>Vorgehen – Wie kann Mediation flächendeckend und niederschwellig eingeführt werden?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Andrea Hartmann-Piraudeau</dc:creator>
  <cp:keywords/>
  <dc:description>generated using python-pptx</dc:description>
  <cp:lastModifiedBy>Andrea Hartmann-Piraudeau</cp:lastModifiedBy>
  <cp:revision>2</cp:revision>
  <dcterms:created xsi:type="dcterms:W3CDTF">2013-01-27T09:14:16Z</dcterms:created>
  <dcterms:modified xsi:type="dcterms:W3CDTF">2024-07-15T09:04:08Z</dcterms:modified>
  <cp:category/>
</cp:coreProperties>
</file>